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6" r:id="rId11"/>
    <p:sldId id="267" r:id="rId12"/>
    <p:sldId id="264" r:id="rId13"/>
    <p:sldId id="265" r:id="rId1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i41gN9DPnYT+XIIwy6s+GANvfX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66" y="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e90731317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2ee90731317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e90731317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g2ee90731317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e90731317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g2ee90731317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e90731317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2ee90731317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e90731317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g2ee90731317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e90731317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g2ee90731317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5DAAFB08-A047-E53C-4636-20D3D81E6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e90731317_0_241:notes">
            <a:extLst>
              <a:ext uri="{FF2B5EF4-FFF2-40B4-BE49-F238E27FC236}">
                <a16:creationId xmlns:a16="http://schemas.microsoft.com/office/drawing/2014/main" id="{9839B444-623F-20CB-B26A-957AA07A8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2ee90731317_0_241:notes">
            <a:extLst>
              <a:ext uri="{FF2B5EF4-FFF2-40B4-BE49-F238E27FC236}">
                <a16:creationId xmlns:a16="http://schemas.microsoft.com/office/drawing/2014/main" id="{B8A33112-B152-AD5D-4893-A9EE89D4B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918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4431659-078E-E601-5F0B-C2F1F971F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e90731317_0_235:notes">
            <a:extLst>
              <a:ext uri="{FF2B5EF4-FFF2-40B4-BE49-F238E27FC236}">
                <a16:creationId xmlns:a16="http://schemas.microsoft.com/office/drawing/2014/main" id="{B2163931-F5B2-3D1C-93F4-242EABA60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g2ee90731317_0_235:notes">
            <a:extLst>
              <a:ext uri="{FF2B5EF4-FFF2-40B4-BE49-F238E27FC236}">
                <a16:creationId xmlns:a16="http://schemas.microsoft.com/office/drawing/2014/main" id="{E49B4F30-A300-E248-58CA-09C5578BB1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652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ee90731317_0_169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g2ee90731317_0_169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g2ee90731317_0_16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ee90731317_0_195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2ee90731317_0_195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g2ee90731317_0_195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g2ee90731317_0_195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2ee90731317_0_19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ee90731317_0_201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g2ee90731317_0_20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e90731317_0_204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g2ee90731317_0_204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g2ee90731317_0_20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ee90731317_0_210"/>
          <p:cNvSpPr txBox="1">
            <a:spLocks noGrp="1"/>
          </p:cNvSpPr>
          <p:nvPr>
            <p:ph type="dt" idx="10"/>
          </p:nvPr>
        </p:nvSpPr>
        <p:spPr>
          <a:xfrm>
            <a:off x="6172200" y="5143500"/>
            <a:ext cx="2514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g2ee90731317_0_210"/>
          <p:cNvSpPr txBox="1">
            <a:spLocks noGrp="1"/>
          </p:cNvSpPr>
          <p:nvPr>
            <p:ph type="ftr" idx="11"/>
          </p:nvPr>
        </p:nvSpPr>
        <p:spPr>
          <a:xfrm>
            <a:off x="457199" y="5143500"/>
            <a:ext cx="3352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g2ee90731317_0_210"/>
          <p:cNvSpPr txBox="1">
            <a:spLocks noGrp="1"/>
          </p:cNvSpPr>
          <p:nvPr>
            <p:ph type="sldNum" idx="12"/>
          </p:nvPr>
        </p:nvSpPr>
        <p:spPr>
          <a:xfrm>
            <a:off x="3810000" y="5143500"/>
            <a:ext cx="1828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1" name="Google Shape;21;g2ee90731317_0_210"/>
          <p:cNvSpPr txBox="1">
            <a:spLocks noGrp="1"/>
          </p:cNvSpPr>
          <p:nvPr>
            <p:ph type="title"/>
          </p:nvPr>
        </p:nvSpPr>
        <p:spPr>
          <a:xfrm>
            <a:off x="1793289" y="3643473"/>
            <a:ext cx="65124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4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2ee90731317_0_210"/>
          <p:cNvSpPr txBox="1">
            <a:spLocks noGrp="1"/>
          </p:cNvSpPr>
          <p:nvPr>
            <p:ph type="body" idx="1"/>
          </p:nvPr>
        </p:nvSpPr>
        <p:spPr>
          <a:xfrm>
            <a:off x="1143000" y="609600"/>
            <a:ext cx="64008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719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●"/>
              <a:defRPr/>
            </a:lvl1pPr>
            <a:lvl2pPr marL="914400" lvl="1" indent="-37719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○"/>
              <a:defRPr/>
            </a:lvl2pPr>
            <a:lvl3pPr marL="1371600" lvl="2" indent="-377189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■"/>
              <a:defRPr/>
            </a:lvl3pPr>
            <a:lvl4pPr marL="1828800" lvl="3" indent="-377189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●"/>
              <a:defRPr/>
            </a:lvl4pPr>
            <a:lvl5pPr marL="2286000" lvl="4" indent="-377189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○"/>
              <a:defRPr/>
            </a:lvl5pPr>
            <a:lvl6pPr marL="2743200" lvl="5" indent="-377189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■"/>
              <a:defRPr/>
            </a:lvl6pPr>
            <a:lvl7pPr marL="3200400" lvl="6" indent="-377189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●"/>
              <a:defRPr/>
            </a:lvl7pPr>
            <a:lvl8pPr marL="3657600" lvl="7" indent="-37719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340"/>
              <a:buChar char="○"/>
              <a:defRPr/>
            </a:lvl8pPr>
            <a:lvl9pPr marL="4114800" lvl="8" indent="-377190" algn="l">
              <a:lnSpc>
                <a:spcPct val="115000"/>
              </a:lnSpc>
              <a:spcBef>
                <a:spcPts val="360"/>
              </a:spcBef>
              <a:spcAft>
                <a:spcPts val="300"/>
              </a:spcAft>
              <a:buSzPts val="234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ee90731317_0_20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ee90731317_0_173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g2ee90731317_0_17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ee90731317_0_17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2ee90731317_0_176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g2ee90731317_0_17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ee90731317_0_180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2ee90731317_0_180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g2ee90731317_0_180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2ee90731317_0_18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ee90731317_0_18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g2ee90731317_0_18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ee90731317_0_188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g2ee90731317_0_188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g2ee90731317_0_18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ee90731317_0_192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g2ee90731317_0_19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ee90731317_0_16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2ee90731317_0_16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2ee90731317_0_16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-125" y="1893600"/>
            <a:ext cx="9144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44"/>
              <a:buNone/>
            </a:pPr>
            <a:r>
              <a:rPr lang="en-IN" sz="2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Engineering</a:t>
            </a:r>
            <a:endParaRPr sz="27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44"/>
              <a:buNone/>
            </a:pPr>
            <a:endParaRPr sz="3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5597719" y="4752192"/>
            <a:ext cx="3332706" cy="66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 By:</a:t>
            </a:r>
            <a:br>
              <a:rPr lang="en-IN" sz="19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1800" b="0" i="0" u="none" strike="noStrike" cap="none" dirty="0">
                <a:solidFill>
                  <a:srgbClr val="3411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Riddhi Khokhariya (220002040)</a:t>
            </a:r>
            <a:endParaRPr sz="2600" b="0" i="0" u="none" strike="noStrike" cap="none" dirty="0">
              <a:solidFill>
                <a:srgbClr val="3411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4600" y="306000"/>
            <a:ext cx="1569899" cy="15698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>
            <a:spLocks noGrp="1"/>
          </p:cNvSpPr>
          <p:nvPr>
            <p:ph type="subTitle" idx="1"/>
          </p:nvPr>
        </p:nvSpPr>
        <p:spPr>
          <a:xfrm>
            <a:off x="1619672" y="3811927"/>
            <a:ext cx="5637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>
              <a:buSzPts val="5200"/>
            </a:pPr>
            <a:r>
              <a:rPr lang="en-IN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Resume Screening System Dashboard</a:t>
            </a:r>
            <a:r>
              <a:rPr lang="en-IN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4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-75" y="2571750"/>
            <a:ext cx="914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 Project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1" y="3214675"/>
            <a:ext cx="9144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55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  <a:buNone/>
            </a:pPr>
            <a:r>
              <a:rPr lang="en-IN"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Semester  - VII</a:t>
            </a:r>
            <a:endParaRPr sz="4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367650" y="4779475"/>
            <a:ext cx="3755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900"/>
            </a:pPr>
            <a:r>
              <a:rPr lang="en-IN" sz="19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By:</a:t>
            </a:r>
            <a:br>
              <a:rPr lang="en-IN" sz="19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1800" dirty="0">
                <a:solidFill>
                  <a:srgbClr val="3411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Devangi Rasikbhai Paneri</a:t>
            </a:r>
            <a:endParaRPr sz="1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" name="Google Shape;71;p1"/>
          <p:cNvCxnSpPr/>
          <p:nvPr/>
        </p:nvCxnSpPr>
        <p:spPr>
          <a:xfrm rot="10800000" flipH="1">
            <a:off x="531628" y="2464874"/>
            <a:ext cx="8165700" cy="31800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2609DEF-FE6A-558F-E2BC-5F1F6EEEC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e90731317_0_241">
            <a:extLst>
              <a:ext uri="{FF2B5EF4-FFF2-40B4-BE49-F238E27FC236}">
                <a16:creationId xmlns:a16="http://schemas.microsoft.com/office/drawing/2014/main" id="{A3D883A5-C298-0F23-4E5C-A2CE6651CE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428" y="1177313"/>
            <a:ext cx="8221048" cy="4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 Upload → Parsing → Skill Extraction → Ranking → Dashboard Display</a:t>
            </a:r>
          </a:p>
          <a:p>
            <a:pPr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allows filtering, sorting, and report generation</a:t>
            </a:r>
          </a:p>
          <a:p>
            <a:pPr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stores resumes securely for tracking</a:t>
            </a:r>
          </a:p>
          <a:p>
            <a:pPr marL="8001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Roadmap: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 Parsing &amp; Skill Extraction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Ranking &amp; Dashboard Visualization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3: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&amp; Dynamic Skill Management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744"/>
              </a:spcBef>
              <a:spcAft>
                <a:spcPts val="0"/>
              </a:spcAft>
              <a:buSzPts val="2340"/>
              <a:buNone/>
            </a:pP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8" name="Google Shape;98;g2ee90731317_0_241">
            <a:extLst>
              <a:ext uri="{FF2B5EF4-FFF2-40B4-BE49-F238E27FC236}">
                <a16:creationId xmlns:a16="http://schemas.microsoft.com/office/drawing/2014/main" id="{BB8B41FB-ED6E-690C-61A3-3563DD2944C9}"/>
              </a:ext>
            </a:extLst>
          </p:cNvPr>
          <p:cNvSpPr txBox="1"/>
          <p:nvPr/>
        </p:nvSpPr>
        <p:spPr>
          <a:xfrm>
            <a:off x="403000" y="304800"/>
            <a:ext cx="8741100" cy="655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  <a:buSzPts val="3400"/>
            </a:pPr>
            <a:r>
              <a:rPr lang="en-I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Roadmap</a:t>
            </a:r>
            <a:endParaRPr sz="34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cxnSp>
        <p:nvCxnSpPr>
          <p:cNvPr id="99" name="Google Shape;99;g2ee90731317_0_241">
            <a:extLst>
              <a:ext uri="{FF2B5EF4-FFF2-40B4-BE49-F238E27FC236}">
                <a16:creationId xmlns:a16="http://schemas.microsoft.com/office/drawing/2014/main" id="{339D25C5-F9AC-DAF2-F3E7-E82D02F4F22D}"/>
              </a:ext>
            </a:extLst>
          </p:cNvPr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63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3D02B8C-BECE-C0FA-84B1-BA960432F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e90731317_0_235">
            <a:extLst>
              <a:ext uri="{FF2B5EF4-FFF2-40B4-BE49-F238E27FC236}">
                <a16:creationId xmlns:a16="http://schemas.microsoft.com/office/drawing/2014/main" id="{5825EF9E-B03A-1F89-7ACD-510DAD16152E}"/>
              </a:ext>
            </a:extLst>
          </p:cNvPr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Plans</a:t>
            </a:r>
            <a:endParaRPr sz="3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5" name="Google Shape;85;g2ee90731317_0_235">
            <a:extLst>
              <a:ext uri="{FF2B5EF4-FFF2-40B4-BE49-F238E27FC236}">
                <a16:creationId xmlns:a16="http://schemas.microsoft.com/office/drawing/2014/main" id="{F5433F37-832F-7A4E-71BF-6C6B4A697A97}"/>
              </a:ext>
            </a:extLst>
          </p:cNvPr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FD233-3C88-1486-977A-0DE3D85D0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5427" y="1189849"/>
            <a:ext cx="81657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predictive analytics for candidate-job fit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multilingual resume parsing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advanced filtering using machine learning models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dashboard UX with real-time analytics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109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e90731317_0_287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7" name="Google Shape;127;g2ee90731317_0_287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DBA47DD-1F2E-BB96-37AF-E509AE5C7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5427" y="1118817"/>
            <a:ext cx="8165700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 screening reduces manual effort and time.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 provides insights for recruiters.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skill management ensures alignment with job requirements.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database integration enables efficient data handling.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ank you Images - Free Download on Freepik">
            <a:extLst>
              <a:ext uri="{FF2B5EF4-FFF2-40B4-BE49-F238E27FC236}">
                <a16:creationId xmlns:a16="http://schemas.microsoft.com/office/drawing/2014/main" id="{78B6A94F-C5DD-5C45-ABF8-66A7F1D0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5" y="832732"/>
            <a:ext cx="5718810" cy="404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body" idx="1"/>
          </p:nvPr>
        </p:nvSpPr>
        <p:spPr>
          <a:xfrm>
            <a:off x="755576" y="1177313"/>
            <a:ext cx="7920900" cy="4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744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200" dirty="0">
                <a:solidFill>
                  <a:schemeClr val="bg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200" dirty="0">
              <a:solidFill>
                <a:schemeClr val="bg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200" dirty="0">
                <a:solidFill>
                  <a:schemeClr val="bg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sz="2200" dirty="0">
              <a:solidFill>
                <a:schemeClr val="bg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200" dirty="0">
                <a:solidFill>
                  <a:schemeClr val="bg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Objectives and Scope</a:t>
            </a:r>
            <a:endParaRPr sz="2200" dirty="0">
              <a:solidFill>
                <a:schemeClr val="bg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200" dirty="0">
                <a:solidFill>
                  <a:schemeClr val="bg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Challenges and Solutions</a:t>
            </a:r>
            <a:endParaRPr sz="2200" dirty="0">
              <a:solidFill>
                <a:schemeClr val="bg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200" dirty="0">
                <a:solidFill>
                  <a:schemeClr val="bg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2200" dirty="0">
              <a:solidFill>
                <a:schemeClr val="bg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200" dirty="0">
                <a:solidFill>
                  <a:schemeClr val="bg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Implementation and Roadmap</a:t>
            </a:r>
            <a:endParaRPr sz="2200" dirty="0">
              <a:solidFill>
                <a:schemeClr val="bg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200" dirty="0">
                <a:solidFill>
                  <a:schemeClr val="bg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Future Plans </a:t>
            </a:r>
            <a:endParaRPr sz="2200" dirty="0">
              <a:solidFill>
                <a:schemeClr val="bg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200" dirty="0">
                <a:solidFill>
                  <a:schemeClr val="bg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200" dirty="0">
              <a:solidFill>
                <a:schemeClr val="bg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Times New Roman"/>
              <a:buChar char="●"/>
            </a:pPr>
            <a:r>
              <a:rPr lang="en-IN" sz="2200" dirty="0">
                <a:solidFill>
                  <a:schemeClr val="bg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2200" dirty="0">
              <a:solidFill>
                <a:schemeClr val="bg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8" name="Google Shape;78;p2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e90731317_0_235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5" name="Google Shape;85;g2ee90731317_0_235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EA531-26B4-43DE-06E7-0C323DA492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5427" y="1236308"/>
            <a:ext cx="81657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Recruitment involves screening large volumes of resumes, which is time-consuming.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screening is prone to errors, inconsistencies, and bias.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candidate information like skills, experience, and qualifications can be overlooked.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and NLP can automate the extraction and analysis of resume data.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system parses resumes, extracts relevant details, and ranks candidates efficiently.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reduces manual effort and speeds up the hiring process.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recruitment accuracy and helps recruiters focus on the most suitable candidates.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e90731317_0_299"/>
          <p:cNvSpPr txBox="1">
            <a:spLocks noGrp="1"/>
          </p:cNvSpPr>
          <p:nvPr>
            <p:ph type="body" idx="1"/>
          </p:nvPr>
        </p:nvSpPr>
        <p:spPr>
          <a:xfrm>
            <a:off x="455428" y="1177313"/>
            <a:ext cx="8221048" cy="4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0010" indent="0">
              <a:buNone/>
            </a:pPr>
            <a:r>
              <a:rPr lang="en-IN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Name:</a:t>
            </a: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AI-Powered Resume Screening System Dashboard</a:t>
            </a:r>
          </a:p>
          <a:p>
            <a:r>
              <a:rPr lang="en-IN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Functionality:</a:t>
            </a:r>
            <a:endParaRPr lang="en-IN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extracts candidate details: Name, Email, Phone, Skills</a:t>
            </a:r>
          </a:p>
          <a:p>
            <a:pPr>
              <a:buFontTx/>
              <a:buChar char="-"/>
            </a:pP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Ranks candidates based on required skill sets</a:t>
            </a:r>
          </a:p>
          <a:p>
            <a:pPr>
              <a:buFontTx/>
              <a:buChar char="-"/>
            </a:pP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interactive dashboard for visualization</a:t>
            </a:r>
          </a:p>
          <a:p>
            <a:pPr>
              <a:buFontTx/>
              <a:buChar char="-"/>
            </a:pP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downloadable reports</a:t>
            </a:r>
          </a:p>
          <a:p>
            <a:r>
              <a:rPr lang="en-IN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Used:</a:t>
            </a:r>
            <a:endParaRPr lang="en-IN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NLP, AI, Web Dashboard, Database</a:t>
            </a:r>
          </a:p>
          <a:p>
            <a:r>
              <a:rPr lang="en-IN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 &amp; Frameworks:</a:t>
            </a:r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Flask, Bootstrap 5</a:t>
            </a:r>
          </a:p>
        </p:txBody>
      </p:sp>
      <p:sp>
        <p:nvSpPr>
          <p:cNvPr id="91" name="Google Shape;91;g2ee90731317_0_299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g2ee90731317_0_299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e90731317_0_241"/>
          <p:cNvSpPr txBox="1">
            <a:spLocks noGrp="1"/>
          </p:cNvSpPr>
          <p:nvPr>
            <p:ph type="body" idx="1"/>
          </p:nvPr>
        </p:nvSpPr>
        <p:spPr>
          <a:xfrm>
            <a:off x="455428" y="1177313"/>
            <a:ext cx="8221048" cy="4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 resume parsing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and store candidate information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candidates based on job-specific skills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an interactive dashboard</a:t>
            </a:r>
            <a:b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multiple resume formats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skill set management by recruiters/admins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storage and retrieval of resumes for future analysis</a:t>
            </a:r>
          </a:p>
          <a:p>
            <a:pPr marL="0" lvl="0" indent="0" algn="l" rtl="0">
              <a:lnSpc>
                <a:spcPct val="115000"/>
              </a:lnSpc>
              <a:spcBef>
                <a:spcPts val="744"/>
              </a:spcBef>
              <a:spcAft>
                <a:spcPts val="0"/>
              </a:spcAft>
              <a:buSzPts val="2340"/>
              <a:buNone/>
            </a:pP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8" name="Google Shape;98;g2ee90731317_0_241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and Scope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9" name="Google Shape;99;g2ee90731317_0_241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e90731317_0_261"/>
          <p:cNvSpPr txBox="1"/>
          <p:nvPr/>
        </p:nvSpPr>
        <p:spPr>
          <a:xfrm>
            <a:off x="403000" y="304800"/>
            <a:ext cx="87411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and Solutions</a:t>
            </a: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6" name="Google Shape;106;g2ee90731317_0_261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FF6D90-E987-BEF9-5DE6-FCBE03690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10746"/>
              </p:ext>
            </p:extLst>
          </p:nvPr>
        </p:nvGraphicFramePr>
        <p:xfrm>
          <a:off x="760671" y="1469552"/>
          <a:ext cx="7524588" cy="358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294">
                  <a:extLst>
                    <a:ext uri="{9D8B030D-6E8A-4147-A177-3AD203B41FA5}">
                      <a16:colId xmlns:a16="http://schemas.microsoft.com/office/drawing/2014/main" val="1495203122"/>
                    </a:ext>
                  </a:extLst>
                </a:gridCol>
                <a:gridCol w="3762294">
                  <a:extLst>
                    <a:ext uri="{9D8B030D-6E8A-4147-A177-3AD203B41FA5}">
                      <a16:colId xmlns:a16="http://schemas.microsoft.com/office/drawing/2014/main" val="2746531291"/>
                    </a:ext>
                  </a:extLst>
                </a:gridCol>
              </a:tblGrid>
              <a:tr h="553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Challenges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Solutions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92468"/>
                  </a:ext>
                </a:extLst>
              </a:tr>
              <a:tr h="743231">
                <a:tc>
                  <a:txBody>
                    <a:bodyPr/>
                    <a:lstStyle/>
                    <a:p>
                      <a:r>
                        <a:rPr lang="en-US" sz="2000" dirty="0"/>
                        <a:t>Parsing resumes in different formats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Implemented NLP-based parser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217379"/>
                  </a:ext>
                </a:extLst>
              </a:tr>
              <a:tr h="743231">
                <a:tc>
                  <a:txBody>
                    <a:bodyPr/>
                    <a:lstStyle/>
                    <a:p>
                      <a:r>
                        <a:rPr lang="en-IN" sz="2000" dirty="0"/>
                        <a:t>Ranking candidates dynamically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Skill weightage &amp; scoring algorithm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43880"/>
                  </a:ext>
                </a:extLst>
              </a:tr>
              <a:tr h="773659">
                <a:tc>
                  <a:txBody>
                    <a:bodyPr/>
                    <a:lstStyle/>
                    <a:p>
                      <a:r>
                        <a:rPr lang="en-US" sz="2000" dirty="0"/>
                        <a:t>Storing and retrieving resumes efficiently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Integrated database management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813672"/>
                  </a:ext>
                </a:extLst>
              </a:tr>
              <a:tr h="773659">
                <a:tc>
                  <a:txBody>
                    <a:bodyPr/>
                    <a:lstStyle/>
                    <a:p>
                      <a:r>
                        <a:rPr lang="en-IN" sz="2000" dirty="0"/>
                        <a:t>Visualizing results effectively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Interactive charts and reports on dashboard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9995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e90731317_0_275"/>
          <p:cNvSpPr txBox="1">
            <a:spLocks noGrp="1"/>
          </p:cNvSpPr>
          <p:nvPr>
            <p:ph type="body" idx="1"/>
          </p:nvPr>
        </p:nvSpPr>
        <p:spPr>
          <a:xfrm>
            <a:off x="755576" y="1177313"/>
            <a:ext cx="7920900" cy="4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744"/>
              </a:spcBef>
              <a:buNone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IN" sz="2000" b="1" dirty="0">
                <a:latin typeface="Times New Roman"/>
                <a:ea typeface="Times New Roman"/>
                <a:cs typeface="Times New Roman"/>
                <a:sym typeface="Times New Roman"/>
              </a:rPr>
              <a:t>Class Diagram		                 Use Case Diagram</a:t>
            </a:r>
          </a:p>
        </p:txBody>
      </p:sp>
      <p:sp>
        <p:nvSpPr>
          <p:cNvPr id="112" name="Google Shape;112;g2ee90731317_0_275"/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3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3" name="Google Shape;113;g2ee90731317_0_275"/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E8D6610-5995-C2E2-49B3-8432F5882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80235"/>
            <a:ext cx="3069001" cy="306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34841-43A3-0509-9309-B4B18EDE9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99144"/>
            <a:ext cx="4138655" cy="27591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F077-8AC6-3FD8-9A13-229FB73F1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Activity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32996-5DB2-2DFD-CA80-B0041D9F752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Data Flow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2CBA8-C345-3F29-5DCF-E620E48F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87" y="1789251"/>
            <a:ext cx="3137313" cy="3799521"/>
          </a:xfrm>
          <a:prstGeom prst="rect">
            <a:avLst/>
          </a:prstGeom>
        </p:spPr>
      </p:pic>
      <p:sp>
        <p:nvSpPr>
          <p:cNvPr id="9" name="Google Shape;112;g2ee90731317_0_275">
            <a:extLst>
              <a:ext uri="{FF2B5EF4-FFF2-40B4-BE49-F238E27FC236}">
                <a16:creationId xmlns:a16="http://schemas.microsoft.com/office/drawing/2014/main" id="{270862D6-04CE-DC78-63F4-8CC650E81C11}"/>
              </a:ext>
            </a:extLst>
          </p:cNvPr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3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" name="Google Shape;113;g2ee90731317_0_275">
            <a:extLst>
              <a:ext uri="{FF2B5EF4-FFF2-40B4-BE49-F238E27FC236}">
                <a16:creationId xmlns:a16="http://schemas.microsoft.com/office/drawing/2014/main" id="{97CCFF82-86E7-1F0F-D39B-4D50888BB08F}"/>
              </a:ext>
            </a:extLst>
          </p:cNvPr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9244B5-DC06-1B5E-E8FB-728FC072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606" y="1791462"/>
            <a:ext cx="3350155" cy="18975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3D19C3-316D-82B2-5DD1-8E7D50FF8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606" y="3445956"/>
            <a:ext cx="3260034" cy="197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6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9205-A9CF-F32A-0784-A5CF7C868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1F6FE-D4A2-E4B9-1FF1-BE8673148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37405"/>
            <a:ext cx="3999900" cy="379590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State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968E3-6067-07CF-01E4-06679DBD70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113553"/>
            <a:ext cx="3999900" cy="379590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  E-R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8FC22-8202-5F5D-683B-94F2F755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50" b="29072"/>
          <a:stretch>
            <a:fillRect/>
          </a:stretch>
        </p:blipFill>
        <p:spPr>
          <a:xfrm>
            <a:off x="852239" y="1784076"/>
            <a:ext cx="3137313" cy="850790"/>
          </a:xfrm>
          <a:prstGeom prst="rect">
            <a:avLst/>
          </a:prstGeom>
        </p:spPr>
      </p:pic>
      <p:sp>
        <p:nvSpPr>
          <p:cNvPr id="9" name="Google Shape;112;g2ee90731317_0_275">
            <a:extLst>
              <a:ext uri="{FF2B5EF4-FFF2-40B4-BE49-F238E27FC236}">
                <a16:creationId xmlns:a16="http://schemas.microsoft.com/office/drawing/2014/main" id="{619027EE-190A-E995-CAA5-9A00F8C2EF2A}"/>
              </a:ext>
            </a:extLst>
          </p:cNvPr>
          <p:cNvSpPr txBox="1"/>
          <p:nvPr/>
        </p:nvSpPr>
        <p:spPr>
          <a:xfrm>
            <a:off x="403000" y="304800"/>
            <a:ext cx="8741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IN" sz="3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3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" name="Google Shape;113;g2ee90731317_0_275">
            <a:extLst>
              <a:ext uri="{FF2B5EF4-FFF2-40B4-BE49-F238E27FC236}">
                <a16:creationId xmlns:a16="http://schemas.microsoft.com/office/drawing/2014/main" id="{2BC39AED-C4C7-788B-4540-B2AC6E10A306}"/>
              </a:ext>
            </a:extLst>
          </p:cNvPr>
          <p:cNvCxnSpPr/>
          <p:nvPr/>
        </p:nvCxnSpPr>
        <p:spPr>
          <a:xfrm rot="10800000" flipH="1">
            <a:off x="455428" y="940874"/>
            <a:ext cx="8165700" cy="3180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D313C02-CA2C-6D89-A131-0565DD44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93522" y="1656292"/>
            <a:ext cx="2846323" cy="1897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E933B-3BC2-859A-F21D-03E14AAFFC8D}"/>
              </a:ext>
            </a:extLst>
          </p:cNvPr>
          <p:cNvSpPr txBox="1"/>
          <p:nvPr/>
        </p:nvSpPr>
        <p:spPr>
          <a:xfrm>
            <a:off x="556589" y="2775005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Sequence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5DB186-0F1C-58C4-CBC3-D771C7BF1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43" y="3202199"/>
            <a:ext cx="3312002" cy="22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13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436</Words>
  <Application>Microsoft Office PowerPoint</Application>
  <PresentationFormat>On-screen Show (16:10)</PresentationFormat>
  <Paragraphs>84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</vt:lpstr>
      <vt:lpstr>Times New Roman</vt:lpstr>
      <vt:lpstr>Wingdings</vt:lpstr>
      <vt:lpstr>Simple Light</vt:lpstr>
      <vt:lpstr>Department of Computer Engineering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RIDDHI KHOKHARIYA</cp:lastModifiedBy>
  <cp:revision>19</cp:revision>
  <dcterms:created xsi:type="dcterms:W3CDTF">2021-08-09T09:56:38Z</dcterms:created>
  <dcterms:modified xsi:type="dcterms:W3CDTF">2025-09-14T05:02:39Z</dcterms:modified>
</cp:coreProperties>
</file>